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Unbounded"/>
      <p:regular r:id="rId20"/>
    </p:embeddedFont>
    <p:embeddedFont>
      <p:font typeface="Unbounded"/>
      <p:regular r:id="rId21"/>
    </p:embeddedFont>
    <p:embeddedFont>
      <p:font typeface="Cabin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novax.com" TargetMode="External"/><Relationship Id="rId5" Type="http://schemas.openxmlformats.org/officeDocument/2006/relationships/hyperlink" Target="mailto:info@codenovax.com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image" Target="../media/image-13-3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049417"/>
            <a:ext cx="12954952" cy="422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CODE NOVAX</a:t>
            </a:r>
            <a:endParaRPr lang="en-US" sz="13300" dirty="0"/>
          </a:p>
        </p:txBody>
      </p:sp>
      <p:sp>
        <p:nvSpPr>
          <p:cNvPr id="5" name="Text 2"/>
          <p:cNvSpPr/>
          <p:nvPr/>
        </p:nvSpPr>
        <p:spPr>
          <a:xfrm>
            <a:off x="837724" y="5632728"/>
            <a:ext cx="983396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Empowering the Next Era of Exoplanet Discovery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7724" y="641401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 Code Novax, we leverage cutting-edge AI to overcome the immense challenge of identifying exoplanets amidst vast astronomical datasets, transforming raw data into groundbreaking scientific discoveries.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645676"/>
            <a:ext cx="129868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 the Hood: Technical Implementation Details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1769" y="2496383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data handling and feature engineering are crucial to building reliable exoplanet detection models.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841897" y="3283863"/>
            <a:ext cx="320063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SMOTE for Balance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21769" y="3769995"/>
            <a:ext cx="4220766" cy="150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Synthetic Minority Over-sampling Technique to address the highly imbalanced dataset (few exoplanets, many non-transits).</a:t>
            </a:r>
            <a:endParaRPr lang="en-US" sz="1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2535" y="3136106"/>
            <a:ext cx="4545330" cy="454533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38" y="4374713"/>
            <a:ext cx="330160" cy="4126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87865" y="3471743"/>
            <a:ext cx="330898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587865" y="3957876"/>
            <a:ext cx="4220766" cy="112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Creation of meaningful inputs like transit duration ratio and depth variability for better model performance.</a:t>
            </a:r>
            <a:endParaRPr lang="en-US" sz="18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136106"/>
            <a:ext cx="4545330" cy="454533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64" y="4374713"/>
            <a:ext cx="330160" cy="4126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87865" y="5920502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587865" y="6406634"/>
            <a:ext cx="4220766" cy="112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ensemble method leveraging decision trees for robust and fast classification of candidates.</a:t>
            </a:r>
            <a:endParaRPr lang="en-US" sz="18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535" y="3136106"/>
            <a:ext cx="4545330" cy="454533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664" y="6030039"/>
            <a:ext cx="330160" cy="4126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21769" y="5935623"/>
            <a:ext cx="422076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Convolutional Neural Network (CNN)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821769" y="6767036"/>
            <a:ext cx="4220766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directly analyze the 2D 'image' representation of the folded light curve.</a:t>
            </a:r>
            <a:endParaRPr lang="en-US" sz="18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535" y="3136106"/>
            <a:ext cx="4545330" cy="454533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338" y="6030039"/>
            <a:ext cx="330160" cy="4126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053" y="485656"/>
            <a:ext cx="9826585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Interface and Deployment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8053" y="1358146"/>
            <a:ext cx="1339429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successful project requires not just a powerful model, but also accessible tools for the end-user researcher.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8053" y="2302669"/>
            <a:ext cx="6481762" cy="1359575"/>
          </a:xfrm>
          <a:prstGeom prst="roundRect">
            <a:avLst>
              <a:gd name="adj" fmla="val 8071"/>
            </a:avLst>
          </a:prstGeom>
          <a:solidFill>
            <a:srgbClr val="112836"/>
          </a:solidFill>
          <a:ln/>
        </p:spPr>
      </p:sp>
      <p:sp>
        <p:nvSpPr>
          <p:cNvPr id="5" name="Shape 3"/>
          <p:cNvSpPr/>
          <p:nvPr/>
        </p:nvSpPr>
        <p:spPr>
          <a:xfrm>
            <a:off x="618053" y="2279809"/>
            <a:ext cx="6481762" cy="91440"/>
          </a:xfrm>
          <a:prstGeom prst="roundRect">
            <a:avLst>
              <a:gd name="adj" fmla="val 28972"/>
            </a:avLst>
          </a:prstGeom>
          <a:solidFill>
            <a:srgbClr val="0A988B"/>
          </a:solidFill>
          <a:ln/>
        </p:spPr>
      </p:sp>
      <p:sp>
        <p:nvSpPr>
          <p:cNvPr id="6" name="Shape 4"/>
          <p:cNvSpPr/>
          <p:nvPr/>
        </p:nvSpPr>
        <p:spPr>
          <a:xfrm>
            <a:off x="3594021" y="2037755"/>
            <a:ext cx="529828" cy="529828"/>
          </a:xfrm>
          <a:prstGeom prst="roundRect">
            <a:avLst>
              <a:gd name="adj" fmla="val 172584"/>
            </a:avLst>
          </a:prstGeom>
          <a:solidFill>
            <a:srgbClr val="0A988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969" y="2170152"/>
            <a:ext cx="211931" cy="2649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7483" y="2744152"/>
            <a:ext cx="2642711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Predictions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7483" y="3180398"/>
            <a:ext cx="608290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Instantly score new TESS candidates as they become available.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8053" y="4103727"/>
            <a:ext cx="6481762" cy="1359575"/>
          </a:xfrm>
          <a:prstGeom prst="roundRect">
            <a:avLst>
              <a:gd name="adj" fmla="val 8071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618053" y="4080867"/>
            <a:ext cx="6481762" cy="91440"/>
          </a:xfrm>
          <a:prstGeom prst="roundRect">
            <a:avLst>
              <a:gd name="adj" fmla="val 28972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3594021" y="3838813"/>
            <a:ext cx="529828" cy="529828"/>
          </a:xfrm>
          <a:prstGeom prst="roundRect">
            <a:avLst>
              <a:gd name="adj" fmla="val 172584"/>
            </a:avLst>
          </a:prstGeom>
          <a:solidFill>
            <a:srgbClr val="0A988B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69" y="3971211"/>
            <a:ext cx="211931" cy="2649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17483" y="4545211"/>
            <a:ext cx="2278380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 Tools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17483" y="4981456"/>
            <a:ext cx="608290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light curves, feature importance plots, and candidate rankings.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18053" y="5904786"/>
            <a:ext cx="6481762" cy="1641991"/>
          </a:xfrm>
          <a:prstGeom prst="roundRect">
            <a:avLst>
              <a:gd name="adj" fmla="val 6683"/>
            </a:avLst>
          </a:prstGeom>
          <a:solidFill>
            <a:srgbClr val="112836"/>
          </a:solidFill>
          <a:ln/>
        </p:spPr>
      </p:sp>
      <p:sp>
        <p:nvSpPr>
          <p:cNvPr id="17" name="Shape 13"/>
          <p:cNvSpPr/>
          <p:nvPr/>
        </p:nvSpPr>
        <p:spPr>
          <a:xfrm>
            <a:off x="618053" y="5881926"/>
            <a:ext cx="6481762" cy="91440"/>
          </a:xfrm>
          <a:prstGeom prst="roundRect">
            <a:avLst>
              <a:gd name="adj" fmla="val 28972"/>
            </a:avLst>
          </a:prstGeom>
          <a:solidFill>
            <a:srgbClr val="0A988B"/>
          </a:solidFill>
          <a:ln/>
        </p:spPr>
      </p:sp>
      <p:sp>
        <p:nvSpPr>
          <p:cNvPr id="18" name="Shape 14"/>
          <p:cNvSpPr/>
          <p:nvPr/>
        </p:nvSpPr>
        <p:spPr>
          <a:xfrm>
            <a:off x="3594021" y="5639872"/>
            <a:ext cx="529828" cy="529828"/>
          </a:xfrm>
          <a:prstGeom prst="roundRect">
            <a:avLst>
              <a:gd name="adj" fmla="val 172584"/>
            </a:avLst>
          </a:prstGeom>
          <a:solidFill>
            <a:srgbClr val="0A988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69" y="5772269"/>
            <a:ext cx="211931" cy="26491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17483" y="6346269"/>
            <a:ext cx="2282666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Deployment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17483" y="6782514"/>
            <a:ext cx="608290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Containerization using Docker ensures portability and scalability on platforms like AWS or Google Cloud.</a:t>
            </a:r>
            <a:endParaRPr lang="en-US" sz="135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04" y="2037755"/>
            <a:ext cx="2286000" cy="22860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38204" y="4522351"/>
            <a:ext cx="6481762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web interface acts as a crucial bridge between advanced AI insights and human verification.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105" y="822960"/>
            <a:ext cx="12412623" cy="1095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Discovery</a:t>
            </a:r>
            <a:endParaRPr lang="en-US" sz="6900" dirty="0"/>
          </a:p>
        </p:txBody>
      </p:sp>
      <p:sp>
        <p:nvSpPr>
          <p:cNvPr id="3" name="Text 1"/>
          <p:cNvSpPr/>
          <p:nvPr/>
        </p:nvSpPr>
        <p:spPr>
          <a:xfrm>
            <a:off x="652105" y="2291477"/>
            <a:ext cx="133261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is preparing the ground for the next generation of space telescopes, enabling discoveries we can only imagine today.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05" y="3008709"/>
            <a:ext cx="2286000" cy="22860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96" y="2979539"/>
            <a:ext cx="279440" cy="3493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44439" y="3008709"/>
            <a:ext cx="5141357" cy="54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Roman Space Telescope (Launch ~2027)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844439" y="3742849"/>
            <a:ext cx="514135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will be vital for processing the massive data volume and identifying exoplanets using microlensing techniques.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896" y="4682490"/>
            <a:ext cx="279440" cy="3493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44439" y="4711660"/>
            <a:ext cx="2767846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Multi-Modal Learning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844439" y="5171837"/>
            <a:ext cx="514135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Integrating light curve data with radial velocity, direct imaging, and atmospheric composition data for richer classification.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896" y="6111478"/>
            <a:ext cx="279440" cy="3493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844439" y="6140648"/>
            <a:ext cx="2765227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Broader Applications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8844439" y="6600825"/>
            <a:ext cx="514135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Applying these robust AI methods to other astronomical challenges, from stellar flares to asteroid tracking.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032397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13300" dirty="0"/>
          </a:p>
        </p:txBody>
      </p:sp>
      <p:sp>
        <p:nvSpPr>
          <p:cNvPr id="5" name="Text 2"/>
          <p:cNvSpPr/>
          <p:nvPr/>
        </p:nvSpPr>
        <p:spPr>
          <a:xfrm>
            <a:off x="837724" y="45035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interest in CODE NOVAX. Together, we're pushing the boundaries of exoplanet discovery and charting the future of space exploration.</a:t>
            </a:r>
            <a:endParaRPr lang="en-US" sz="18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538788"/>
            <a:ext cx="2255758" cy="658297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40" y="5538788"/>
            <a:ext cx="2154436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259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Exoplanet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09605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Leveraging Machine Learning for Celestial Discoveries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572476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explores the critical role of Artificial Intelligence in accelerating the discovery and classification of exoplanets, a core focus of the NASA Space Apps Challenge.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9752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NASA's Exoplanet Hunting Missions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329160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Three key missions have driven our search for worlds beyond our solar system, each pioneering new frontiers in astronomical observation.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326850"/>
            <a:ext cx="12954952" cy="3032879"/>
          </a:xfrm>
          <a:prstGeom prst="roundRect">
            <a:avLst>
              <a:gd name="adj" fmla="val 1184"/>
            </a:avLst>
          </a:prstGeom>
          <a:solidFill>
            <a:srgbClr val="304755"/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4326850"/>
            <a:ext cx="4318278" cy="3032879"/>
          </a:xfrm>
          <a:prstGeom prst="roundRect">
            <a:avLst>
              <a:gd name="adj" fmla="val 1184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1077039" y="45661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Kepler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77039" y="5061704"/>
            <a:ext cx="34805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2009–2018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7039" y="5588318"/>
            <a:ext cx="348055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Pioneered transit photometry; confirmed thousands of exoplanets within a specific sky patch.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156002" y="4326850"/>
            <a:ext cx="4318278" cy="303287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Shape 8"/>
          <p:cNvSpPr/>
          <p:nvPr/>
        </p:nvSpPr>
        <p:spPr>
          <a:xfrm>
            <a:off x="5156002" y="4326850"/>
            <a:ext cx="30480" cy="3032879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Text 9"/>
          <p:cNvSpPr/>
          <p:nvPr/>
        </p:nvSpPr>
        <p:spPr>
          <a:xfrm>
            <a:off x="5754410" y="45661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754410" y="5061704"/>
            <a:ext cx="31214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2018–Present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754410" y="5588318"/>
            <a:ext cx="31214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Surveys 85% of the sky for transiting planets around the nearest, brightest stars.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4856798" y="5544026"/>
            <a:ext cx="598408" cy="598408"/>
          </a:xfrm>
          <a:prstGeom prst="roundRect">
            <a:avLst>
              <a:gd name="adj" fmla="val 600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6340" y="5656183"/>
            <a:ext cx="299204" cy="373975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74279" y="4326850"/>
            <a:ext cx="4318278" cy="303287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7" name="Shape 14"/>
          <p:cNvSpPr/>
          <p:nvPr/>
        </p:nvSpPr>
        <p:spPr>
          <a:xfrm>
            <a:off x="9474279" y="4326850"/>
            <a:ext cx="30480" cy="3032879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8" name="Text 15"/>
          <p:cNvSpPr/>
          <p:nvPr/>
        </p:nvSpPr>
        <p:spPr>
          <a:xfrm>
            <a:off x="10072688" y="45661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JWST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072688" y="5061704"/>
            <a:ext cx="34805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2021–Present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072688" y="5588318"/>
            <a:ext cx="348055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unprecedented infrared observation to analyze exoplanet atmospheres and origins.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9175075" y="5544026"/>
            <a:ext cx="598408" cy="598408"/>
          </a:xfrm>
          <a:prstGeom prst="roundRect">
            <a:avLst>
              <a:gd name="adj" fmla="val 600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618" y="5656183"/>
            <a:ext cx="299204" cy="373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451" y="823079"/>
            <a:ext cx="13009721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Transiting Exoplanet Survey Satellite (TESS)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51" y="2016562"/>
            <a:ext cx="2286000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66986" y="1989773"/>
            <a:ext cx="4382572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TESS: The All-Sky Hunter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266986" y="2582585"/>
            <a:ext cx="5620464" cy="1372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TESS is designed to perform an all-sky survey to discover exoplanets transiting bright, nearby stars. This proximity allows for easier follow-up observations by ground-based telescopes and JWST.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266986" y="4147661"/>
            <a:ext cx="562046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Systematically surveys nearly the entire sky.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266986" y="4565690"/>
            <a:ext cx="562046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Focuses on stars within 300 light-years of Earth.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266986" y="4983718"/>
            <a:ext cx="562046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four wide-field cameras to cover large celestial areas.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266986" y="5567958"/>
            <a:ext cx="5620464" cy="1597223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17" y="5892165"/>
            <a:ext cx="268010" cy="2144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963858" y="5835967"/>
            <a:ext cx="4709160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extensive data generated by TESS provides the primary input for modern AI-driven detection models.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988" y="523994"/>
            <a:ext cx="10920412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Transit Method Explained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666988" y="1678543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primary technique for exoplanet discovery relies on observing the periodic dimming of a star's light.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988" y="2197775"/>
            <a:ext cx="4273391" cy="42733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6988" y="6661666"/>
            <a:ext cx="23174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Transit Detection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6988" y="7056120"/>
            <a:ext cx="4273391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 a planet passes in front of its host star (from our perspective), it momentarily blocks a fraction of the star's light.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504" y="2197775"/>
            <a:ext cx="4273391" cy="42733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8504" y="6661666"/>
            <a:ext cx="271962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Light Curve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178504" y="7056120"/>
            <a:ext cx="4273391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Astronomers track this dip in stellar brightness, known as a light curve, to infer the presence and size of an orbiting exoplanet.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021" y="2197775"/>
            <a:ext cx="4273391" cy="42733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0021" y="6661666"/>
            <a:ext cx="224194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Parameters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90021" y="7056120"/>
            <a:ext cx="4273391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depth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of the dip indicates the planet's size, while 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periodicity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reveals its orbital period.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111916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Model for Exoplanet Detection: The Neural Network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203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Convolutional Neural Networks (CNNs) are exceptionally suited for classifying complex light curve patterns.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616" y="1246346"/>
            <a:ext cx="9727049" cy="7504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4481" y="4235401"/>
            <a:ext cx="1696457" cy="145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Neural Network Classification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123353" y="6724055"/>
            <a:ext cx="2523782" cy="729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Pooling &amp; normalization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123353" y="7564094"/>
            <a:ext cx="2523782" cy="62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Dimensionality reduction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854682" y="4423968"/>
            <a:ext cx="2578950" cy="36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 layer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2854682" y="4899157"/>
            <a:ext cx="2578950" cy="62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Exoplanet or false positive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16692" y="6879219"/>
            <a:ext cx="2523782" cy="729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Dense hidden layers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3916692" y="7719258"/>
            <a:ext cx="2523782" cy="3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Pattern integration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171571" y="4382806"/>
            <a:ext cx="2578950" cy="729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Convolutional layers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9171571" y="5222845"/>
            <a:ext cx="2578950" cy="310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extraction filters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957957" y="1979277"/>
            <a:ext cx="2592743" cy="364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 layer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957957" y="2454466"/>
            <a:ext cx="2592743" cy="310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Light curve time-series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18862" y="8885634"/>
            <a:ext cx="4517708" cy="358973"/>
          </a:xfrm>
          <a:prstGeom prst="roundRect">
            <a:avLst>
              <a:gd name="adj" fmla="val 480132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2587943" y="8952905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38520" y="93642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 Layer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38520" y="9612035"/>
            <a:ext cx="427839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Raw light curve data from telescopes like TESS.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5056227" y="8885634"/>
            <a:ext cx="4517827" cy="358973"/>
          </a:xfrm>
          <a:prstGeom prst="roundRect">
            <a:avLst>
              <a:gd name="adj" fmla="val 480132"/>
            </a:avLst>
          </a:prstGeom>
          <a:solidFill>
            <a:srgbClr val="304755"/>
          </a:solidFill>
          <a:ln/>
        </p:spPr>
      </p:sp>
      <p:sp>
        <p:nvSpPr>
          <p:cNvPr id="21" name="Text 18"/>
          <p:cNvSpPr/>
          <p:nvPr/>
        </p:nvSpPr>
        <p:spPr>
          <a:xfrm>
            <a:off x="7225427" y="8952905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5175885" y="93642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Hidden Layers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5175885" y="9612035"/>
            <a:ext cx="42785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Convolutional filters extract deep, hierarchical features from the time-series data.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9693712" y="8885634"/>
            <a:ext cx="4517827" cy="358973"/>
          </a:xfrm>
          <a:prstGeom prst="roundRect">
            <a:avLst>
              <a:gd name="adj" fmla="val 480132"/>
            </a:avLst>
          </a:prstGeom>
          <a:solidFill>
            <a:srgbClr val="304755"/>
          </a:solidFill>
          <a:ln/>
        </p:spPr>
      </p:sp>
      <p:sp>
        <p:nvSpPr>
          <p:cNvPr id="25" name="Text 22"/>
          <p:cNvSpPr/>
          <p:nvPr/>
        </p:nvSpPr>
        <p:spPr>
          <a:xfrm>
            <a:off x="11862911" y="8952905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9813369" y="93642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 Layer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9813369" y="9612035"/>
            <a:ext cx="42785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classification: Exoplanet Candidate (99%) or False Positive (1%).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17" y="463272"/>
            <a:ext cx="13395960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Exoplanet Candidate Pipeline: AI in Action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589717" y="1483995"/>
            <a:ext cx="13450967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journey from raw stellar data to a confirmed exoplanet is a multi-stage process, significantly accelerated and refined by AI.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081" y="1943100"/>
            <a:ext cx="13340120" cy="5752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2675" y="6615950"/>
            <a:ext cx="3076894" cy="355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Candidate Review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542675" y="5284310"/>
            <a:ext cx="2848229" cy="355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Inference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542675" y="3966122"/>
            <a:ext cx="2848229" cy="355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Preprocessing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542675" y="2634482"/>
            <a:ext cx="2848229" cy="355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Raw TESS Data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89717" y="7885271"/>
            <a:ext cx="1345096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streamlined pipeline allows astronomers to efficiently sift through vast datasets and focus on the most promising candidates, dramatically increasing the pace of discovery.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612" y="714137"/>
            <a:ext cx="13221176" cy="1634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00"/>
              </a:lnSpc>
              <a:buNone/>
            </a:pPr>
            <a:r>
              <a:rPr lang="en-US" sz="5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From Data to Discovery: The ML Workflow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04612" y="2751058"/>
            <a:ext cx="132211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AI into exoplanet research requires a structured pipeline to ensure reliable and efficient candidate identification.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612" y="3299579"/>
            <a:ext cx="6610588" cy="8053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5947" y="4306253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05947" y="4723090"/>
            <a:ext cx="620791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Acquiring raw photometric data from space missions (e.g., TESS, Kepler).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99579"/>
            <a:ext cx="6610588" cy="8053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6535" y="4306253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16535" y="4723090"/>
            <a:ext cx="620791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Cleaning data, normalizing flux, and removing noise/systematics.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2" y="5246489"/>
            <a:ext cx="6610588" cy="8053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5947" y="6253163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05947" y="6670000"/>
            <a:ext cx="620791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Using annotated datasets of confirmed and false positives to train the CNN or Random Forest algorithms.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246489"/>
            <a:ext cx="6610588" cy="80533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6535" y="6253163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16535" y="6670000"/>
            <a:ext cx="620791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Integrating the trained model into a web interface for real-time predictions and researcher access.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845" y="522327"/>
            <a:ext cx="10934462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Achieving High Accuracy in Classification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4845" y="1460897"/>
            <a:ext cx="1330071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ML models significantly reduce the manual effort required for vetting candidates, often surpassing human accuracy.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2192298"/>
            <a:ext cx="6418659" cy="359437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54516" y="2192298"/>
            <a:ext cx="6418659" cy="1502688"/>
          </a:xfrm>
          <a:prstGeom prst="roundRect">
            <a:avLst>
              <a:gd name="adj" fmla="val 73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31656" y="2192298"/>
            <a:ext cx="91440" cy="1502688"/>
          </a:xfrm>
          <a:prstGeom prst="roundRect">
            <a:avLst>
              <a:gd name="adj" fmla="val 31165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7835860" y="2405063"/>
            <a:ext cx="223504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35860" y="2874288"/>
            <a:ext cx="592455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Highly effective on well-defined features, achieving near-perfect classification accuracy.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54516" y="3884890"/>
            <a:ext cx="6418659" cy="1502688"/>
          </a:xfrm>
          <a:prstGeom prst="roundRect">
            <a:avLst>
              <a:gd name="adj" fmla="val 73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31656" y="3884890"/>
            <a:ext cx="91440" cy="1502688"/>
          </a:xfrm>
          <a:prstGeom prst="roundRect">
            <a:avLst>
              <a:gd name="adj" fmla="val 31165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7835860" y="4097655"/>
            <a:ext cx="290441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CNNs (Deep Learning)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35860" y="4566880"/>
            <a:ext cx="592455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Excel at learning complex features directly from the raw light curve image representations.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4516" y="5577483"/>
            <a:ext cx="6418659" cy="1502688"/>
          </a:xfrm>
          <a:prstGeom prst="roundRect">
            <a:avLst>
              <a:gd name="adj" fmla="val 73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31656" y="5577483"/>
            <a:ext cx="91440" cy="1502688"/>
          </a:xfrm>
          <a:prstGeom prst="roundRect">
            <a:avLst>
              <a:gd name="adj" fmla="val 31165"/>
            </a:avLst>
          </a:prstGeom>
          <a:solidFill>
            <a:srgbClr val="0A988B"/>
          </a:solidFill>
          <a:ln/>
        </p:spPr>
      </p:sp>
      <p:sp>
        <p:nvSpPr>
          <p:cNvPr id="15" name="Text 12"/>
          <p:cNvSpPr/>
          <p:nvPr/>
        </p:nvSpPr>
        <p:spPr>
          <a:xfrm>
            <a:off x="7835860" y="5790247"/>
            <a:ext cx="223504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ExoMiner 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35860" y="6259473"/>
            <a:ext cx="592455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Prioritizes finding true positives (93.6% recall) to maximize new discoveries.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54516" y="7293888"/>
            <a:ext cx="641865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high accuracy rates dramatically speed up the verification process for potential new worlds.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2025-10-05T17:05:55Z</dcterms:created>
  <dcterms:modified xsi:type="dcterms:W3CDTF">2025-10-05T17:05:55Z</dcterms:modified>
</cp:coreProperties>
</file>